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Will it print. User testing (if you want to be able to alter it, otherwise it isn’t testing its delivery)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800">
                <a:solidFill>
                  <a:schemeClr val="dk2"/>
                </a:solidFill>
              </a:rPr>
              <a:t>Very limited time to test, redesign and reprint in this week!</a:t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800">
                <a:solidFill>
                  <a:schemeClr val="dk2"/>
                </a:solidFill>
              </a:rPr>
              <a:t>Meaning if you test something in this week and don’t like it you will not have time to change it!</a:t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Show test?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sv" sz="1800">
                <a:solidFill>
                  <a:schemeClr val="dk2"/>
                </a:solidFill>
              </a:rPr>
              <a:t>iso is a specific view</a:t>
            </a:r>
            <a:endParaRPr b="1" i="1" sz="1800"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sv" sz="1800">
                <a:solidFill>
                  <a:schemeClr val="dk2"/>
                </a:solidFill>
              </a:rPr>
              <a:t>Orthagonal is no vanishing point</a:t>
            </a:r>
            <a:endParaRPr b="1" i="1" sz="1800"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sv" sz="1800">
                <a:solidFill>
                  <a:schemeClr val="dk2"/>
                </a:solidFill>
              </a:rPr>
              <a:t>“</a:t>
            </a:r>
            <a:r>
              <a:rPr i="1" lang="sv" sz="1800">
                <a:solidFill>
                  <a:schemeClr val="dk2"/>
                </a:solidFill>
              </a:rPr>
              <a:t>1 teknisk tegning/ skjemategning med målsatt plan og oppriss, samt et isometrisk perspektiv og en detalj fra objektet”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sv" sz="1800">
                <a:solidFill>
                  <a:schemeClr val="dk2"/>
                </a:solidFill>
              </a:rPr>
              <a:t>http://www.hobbykjelleren.net/formgivingsfag/arbeidstegning.htm</a:t>
            </a:r>
            <a:endParaRPr i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inkscape.org/en/" TargetMode="External"/><Relationship Id="rId4" Type="http://schemas.openxmlformats.org/officeDocument/2006/relationships/hyperlink" Target="http://goinkscape.com/how-to-import-3d-models-into-inkscape/" TargetMode="External"/><Relationship Id="rId5" Type="http://schemas.openxmlformats.org/officeDocument/2006/relationships/hyperlink" Target="https://www.freecadweb.org/wiki/images/2/28/A4_Landscape_english.svg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pixologic.com/sculptris/" TargetMode="External"/><Relationship Id="rId4" Type="http://schemas.openxmlformats.org/officeDocument/2006/relationships/hyperlink" Target="https://www.youtube.com/watch?v=2LzWy4DYfx8" TargetMode="External"/><Relationship Id="rId5" Type="http://schemas.openxmlformats.org/officeDocument/2006/relationships/hyperlink" Target="https://www.youtube.com/watch?v=koVHQRCKxAs" TargetMode="External"/><Relationship Id="rId6" Type="http://schemas.openxmlformats.org/officeDocument/2006/relationships/image" Target="../media/image16.png"/><Relationship Id="rId7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thingiverse.com/thing:257911" TargetMode="External"/><Relationship Id="rId4" Type="http://schemas.openxmlformats.org/officeDocument/2006/relationships/hyperlink" Target="https://www.thingiverse.com/thing:38053" TargetMode="External"/><Relationship Id="rId5" Type="http://schemas.openxmlformats.org/officeDocument/2006/relationships/hyperlink" Target="https://www.youtube.com/watch?v=0ENgGkPP94w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hyperlink" Target="https://3dnet.no/collections/1-75/products/pla-1-75?variant=5444995779" TargetMode="External"/><Relationship Id="rId5" Type="http://schemas.openxmlformats.org/officeDocument/2006/relationships/hyperlink" Target="https://3dnet.no/collections/1-75/products/pla-1-75?variant=5444995779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OqRbSkX5IJk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oact.itslearning.com/Files/1657/Eksamen%20Produktdesign%202018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a360.co/2BO3dNM" TargetMode="External"/><Relationship Id="rId4" Type="http://schemas.openxmlformats.org/officeDocument/2006/relationships/hyperlink" Target="https://woact.itslearning.com/file/download.aspx?FileID=78173&amp;FileVersionID=-1&amp;ChildID=-1" TargetMode="External"/><Relationship Id="rId5" Type="http://schemas.openxmlformats.org/officeDocument/2006/relationships/hyperlink" Target="http://a360.co/2BO3dNM" TargetMode="External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Isometric_projection" TargetMode="External"/><Relationship Id="rId4" Type="http://schemas.openxmlformats.org/officeDocument/2006/relationships/hyperlink" Target="http://help.autodesk.com/view/fusion360/ENU/?guid=GUID-82362C6F-5F99-4BDC-8782-C5B904EE65E3" TargetMode="External"/><Relationship Id="rId5" Type="http://schemas.openxmlformats.org/officeDocument/2006/relationships/hyperlink" Target="http://www.hobbykjelleren.net/formgivingsfag/arbeidstegning.htm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405033" y="2780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/>
              <a:t>Westerdals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4725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/>
              <a:t>Produce functional prototype</a:t>
            </a:r>
            <a:r>
              <a:rPr lang="sv"/>
              <a:t>:</a:t>
            </a:r>
            <a:br>
              <a:rPr lang="sv"/>
            </a:br>
            <a:r>
              <a:rPr lang="sv"/>
              <a:t>Ice cream cup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/>
              <a:t>jakob.a.nilsson@gmail.com</a:t>
            </a:r>
            <a:endParaRPr sz="1000"/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-3"/>
            <a:ext cx="1653550" cy="16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 rotWithShape="1">
          <a:blip r:embed="rId4">
            <a:alphaModFix/>
          </a:blip>
          <a:srcRect b="22946" l="17586" r="0" t="0"/>
          <a:stretch/>
        </p:blipFill>
        <p:spPr>
          <a:xfrm>
            <a:off x="8" y="3489950"/>
            <a:ext cx="2358018" cy="165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5">
            <a:alphaModFix/>
          </a:blip>
          <a:srcRect b="26174" l="9088" r="17796" t="27896"/>
          <a:stretch/>
        </p:blipFill>
        <p:spPr>
          <a:xfrm>
            <a:off x="6785975" y="0"/>
            <a:ext cx="2358026" cy="1974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6">
            <a:alphaModFix/>
          </a:blip>
          <a:srcRect b="0" l="0" r="19185" t="31124"/>
          <a:stretch/>
        </p:blipFill>
        <p:spPr>
          <a:xfrm>
            <a:off x="7490449" y="3265149"/>
            <a:ext cx="1653541" cy="187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Tinkercad screenshot method</a:t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794" y="1443336"/>
            <a:ext cx="4365206" cy="3727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1443336"/>
            <a:ext cx="4778790" cy="37272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Shape 126"/>
          <p:cNvCxnSpPr/>
          <p:nvPr/>
        </p:nvCxnSpPr>
        <p:spPr>
          <a:xfrm rot="10800000">
            <a:off x="207200" y="3980100"/>
            <a:ext cx="356400" cy="9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Shape 127"/>
          <p:cNvCxnSpPr/>
          <p:nvPr/>
        </p:nvCxnSpPr>
        <p:spPr>
          <a:xfrm flipH="1">
            <a:off x="514825" y="1308725"/>
            <a:ext cx="901200" cy="57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Shape 128"/>
          <p:cNvCxnSpPr/>
          <p:nvPr/>
        </p:nvCxnSpPr>
        <p:spPr>
          <a:xfrm rot="10800000">
            <a:off x="4778932" y="1874150"/>
            <a:ext cx="131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Shape 129"/>
          <p:cNvCxnSpPr/>
          <p:nvPr/>
        </p:nvCxnSpPr>
        <p:spPr>
          <a:xfrm rot="10800000">
            <a:off x="4779050" y="3323975"/>
            <a:ext cx="133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Shape 130"/>
          <p:cNvCxnSpPr/>
          <p:nvPr/>
        </p:nvCxnSpPr>
        <p:spPr>
          <a:xfrm>
            <a:off x="4975775" y="1874150"/>
            <a:ext cx="0" cy="14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31" name="Shape 131"/>
          <p:cNvSpPr txBox="1"/>
          <p:nvPr/>
        </p:nvSpPr>
        <p:spPr>
          <a:xfrm>
            <a:off x="4536800" y="2406800"/>
            <a:ext cx="5352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Ø20</a:t>
            </a:r>
            <a:endParaRPr/>
          </a:p>
        </p:txBody>
      </p:sp>
      <p:cxnSp>
        <p:nvCxnSpPr>
          <p:cNvPr id="132" name="Shape 132"/>
          <p:cNvCxnSpPr/>
          <p:nvPr/>
        </p:nvCxnSpPr>
        <p:spPr>
          <a:xfrm rot="10800000">
            <a:off x="5144082" y="4212950"/>
            <a:ext cx="131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Shape 133"/>
          <p:cNvCxnSpPr/>
          <p:nvPr/>
        </p:nvCxnSpPr>
        <p:spPr>
          <a:xfrm rot="10800000">
            <a:off x="5133725" y="4567000"/>
            <a:ext cx="133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Shape 134"/>
          <p:cNvCxnSpPr/>
          <p:nvPr/>
        </p:nvCxnSpPr>
        <p:spPr>
          <a:xfrm>
            <a:off x="5197125" y="4233525"/>
            <a:ext cx="0" cy="3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35" name="Shape 135"/>
          <p:cNvSpPr txBox="1"/>
          <p:nvPr/>
        </p:nvSpPr>
        <p:spPr>
          <a:xfrm>
            <a:off x="4912125" y="4182275"/>
            <a:ext cx="2850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5</a:t>
            </a:r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1733900" y="1077575"/>
            <a:ext cx="28029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Press corner for ISO</a:t>
            </a:r>
            <a:endParaRPr/>
          </a:p>
        </p:txBody>
      </p:sp>
      <p:sp>
        <p:nvSpPr>
          <p:cNvPr id="137" name="Shape 137"/>
          <p:cNvSpPr txBox="1"/>
          <p:nvPr/>
        </p:nvSpPr>
        <p:spPr>
          <a:xfrm>
            <a:off x="563600" y="4773800"/>
            <a:ext cx="73395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Switch to Orthographic</a:t>
            </a: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6082750" y="1098575"/>
            <a:ext cx="1488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Add manually</a:t>
            </a:r>
            <a:endParaRPr/>
          </a:p>
        </p:txBody>
      </p:sp>
      <p:cxnSp>
        <p:nvCxnSpPr>
          <p:cNvPr id="139" name="Shape 139"/>
          <p:cNvCxnSpPr>
            <a:stCxn id="138" idx="1"/>
          </p:cNvCxnSpPr>
          <p:nvPr/>
        </p:nvCxnSpPr>
        <p:spPr>
          <a:xfrm flipH="1">
            <a:off x="5403550" y="1255025"/>
            <a:ext cx="679200" cy="53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Tinkercad + Inkscape 3D model method</a:t>
            </a:r>
            <a:endParaRPr/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252150" y="927650"/>
            <a:ext cx="8580000" cy="3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v" u="sng">
                <a:solidFill>
                  <a:schemeClr val="hlink"/>
                </a:solidFill>
                <a:hlinkClick r:id="rId3"/>
              </a:rPr>
              <a:t>Inkscape</a:t>
            </a:r>
            <a:r>
              <a:rPr lang="sv"/>
              <a:t>   </a:t>
            </a:r>
            <a:r>
              <a:rPr lang="sv" u="sng">
                <a:solidFill>
                  <a:schemeClr val="hlink"/>
                </a:solidFill>
                <a:hlinkClick r:id="rId4"/>
              </a:rPr>
              <a:t>Importing .obj files to inkscape</a:t>
            </a:r>
            <a:r>
              <a:rPr lang="sv"/>
              <a:t>  </a:t>
            </a:r>
            <a:r>
              <a:rPr lang="sv" u="sng">
                <a:solidFill>
                  <a:schemeClr val="hlink"/>
                </a:solidFill>
                <a:hlinkClick r:id="rId5"/>
              </a:rPr>
              <a:t>Svg drawing template</a:t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442152"/>
            <a:ext cx="5243550" cy="370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0275" y="1607534"/>
            <a:ext cx="1983725" cy="35655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Shape 148"/>
          <p:cNvCxnSpPr/>
          <p:nvPr/>
        </p:nvCxnSpPr>
        <p:spPr>
          <a:xfrm flipH="1" rot="10800000">
            <a:off x="5764900" y="4766775"/>
            <a:ext cx="1454100" cy="3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Shape 149"/>
          <p:cNvSpPr txBox="1"/>
          <p:nvPr/>
        </p:nvSpPr>
        <p:spPr>
          <a:xfrm>
            <a:off x="5243538" y="4631775"/>
            <a:ext cx="6357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Use!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Questions?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CAD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Printing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sv"/>
              <a:t>Drawings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Last week with CAD and 3D print assistance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Cad support in classroom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sv">
                <a:solidFill>
                  <a:schemeClr val="dk1"/>
                </a:solidFill>
              </a:rPr>
              <a:t>Onsdag:	9:15-11:00 </a:t>
            </a:r>
            <a:endParaRPr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1"/>
                </a:solidFill>
              </a:rPr>
              <a:t>Focus is on drawings and improving your model based on print tests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Support in makerspace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sv">
                <a:solidFill>
                  <a:schemeClr val="dk1"/>
                </a:solidFill>
              </a:rPr>
              <a:t>Onsdag:	11:00-12:00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sv">
                <a:solidFill>
                  <a:schemeClr val="dk1"/>
                </a:solidFill>
              </a:rPr>
              <a:t>Torsdag: 	9:15:-11:45 12:15-13:45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sv">
                <a:solidFill>
                  <a:schemeClr val="dk1"/>
                </a:solidFill>
              </a:rPr>
              <a:t>Fredag:  	9:15-12:00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1"/>
                </a:solidFill>
              </a:rPr>
              <a:t>	Focus is on finding good settings and print directions for your print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sv"/>
              <a:t>There is no 3D help next week, which is the last week.</a:t>
            </a:r>
            <a:endParaRPr i="1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sv"/>
              <a:t>Get your questions now instead of later.</a:t>
            </a:r>
            <a:endParaRPr i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Bonus features</a:t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If you have time try: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sv" u="sng">
                <a:solidFill>
                  <a:schemeClr val="hlink"/>
                </a:solidFill>
                <a:hlinkClick r:id="rId3"/>
              </a:rPr>
              <a:t>Sculptris </a:t>
            </a:r>
            <a:r>
              <a:rPr lang="sv"/>
              <a:t>+</a:t>
            </a:r>
            <a:r>
              <a:rPr lang="sv"/>
              <a:t> TinkerCAD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Fusion360: </a:t>
            </a:r>
            <a:r>
              <a:rPr lang="sv" u="sng">
                <a:solidFill>
                  <a:schemeClr val="hlink"/>
                </a:solidFill>
                <a:hlinkClick r:id="rId4"/>
              </a:rPr>
              <a:t>Render </a:t>
            </a:r>
            <a:r>
              <a:rPr lang="sv"/>
              <a:t>and </a:t>
            </a:r>
            <a:r>
              <a:rPr lang="sv" u="sng">
                <a:solidFill>
                  <a:schemeClr val="hlink"/>
                </a:solidFill>
                <a:hlinkClick r:id="rId5"/>
              </a:rPr>
              <a:t>animations </a:t>
            </a:r>
            <a:r>
              <a:rPr lang="sv"/>
              <a:t>workspaces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6175" y="-3"/>
            <a:ext cx="4137826" cy="232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0325" y="2326400"/>
            <a:ext cx="2253678" cy="2817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Special features, if you want them!</a:t>
            </a:r>
            <a:endParaRPr/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311700" y="946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Moving parts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Can be printed as one part (</a:t>
            </a:r>
            <a:r>
              <a:rPr lang="sv" u="sng">
                <a:solidFill>
                  <a:schemeClr val="hlink"/>
                </a:solidFill>
                <a:hlinkClick r:id="rId3"/>
              </a:rPr>
              <a:t>like this 1 print elephant with moving legs</a:t>
            </a:r>
            <a:r>
              <a:rPr lang="sv"/>
              <a:t>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Can be snapped together (</a:t>
            </a:r>
            <a:r>
              <a:rPr lang="sv" u="sng">
                <a:solidFill>
                  <a:schemeClr val="hlink"/>
                </a:solidFill>
                <a:hlinkClick r:id="rId4"/>
              </a:rPr>
              <a:t>like these car wheels</a:t>
            </a:r>
            <a:r>
              <a:rPr lang="sv"/>
              <a:t>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Avoid complex manual assembly, especially using fasteners glue etc.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Support material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Is OK! But you will have to remove it yourself!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Worse surface finish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In batch production soluble support would be used (</a:t>
            </a:r>
            <a:r>
              <a:rPr lang="sv" u="sng">
                <a:solidFill>
                  <a:schemeClr val="hlink"/>
                </a:solidFill>
                <a:hlinkClick r:id="rId5"/>
              </a:rPr>
              <a:t>Ultimaker PVA example</a:t>
            </a:r>
            <a:r>
              <a:rPr lang="sv"/>
              <a:t>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Consider if rotating the print solves the problem or if you can design around it?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2347" y="3469575"/>
            <a:ext cx="1711650" cy="167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854525"/>
            <a:ext cx="2301725" cy="12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8100" y="3450713"/>
            <a:ext cx="1711650" cy="171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This</a:t>
            </a:r>
            <a:r>
              <a:rPr lang="sv"/>
              <a:t> week - </a:t>
            </a:r>
            <a:r>
              <a:rPr lang="sv" sz="1800">
                <a:solidFill>
                  <a:schemeClr val="dk2"/>
                </a:solidFill>
              </a:rPr>
              <a:t>Produce functional prototype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/>
        </p:nvSpPr>
        <p:spPr>
          <a:xfrm>
            <a:off x="183750" y="936725"/>
            <a:ext cx="7213800" cy="52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sv" sz="1800">
                <a:solidFill>
                  <a:schemeClr val="dk2"/>
                </a:solidFill>
              </a:rPr>
              <a:t>Final CAD tweaks </a:t>
            </a:r>
            <a:r>
              <a:rPr b="1" lang="sv" sz="1800">
                <a:solidFill>
                  <a:schemeClr val="dk2"/>
                </a:solidFill>
              </a:rPr>
              <a:t>- based on tests!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sv" sz="1800">
                <a:solidFill>
                  <a:schemeClr val="dk2"/>
                </a:solidFill>
              </a:rPr>
              <a:t>Print - </a:t>
            </a:r>
            <a:r>
              <a:rPr b="1" lang="sv" sz="1800">
                <a:solidFill>
                  <a:schemeClr val="dk2"/>
                </a:solidFill>
              </a:rPr>
              <a:t>problems</a:t>
            </a:r>
            <a:r>
              <a:rPr lang="sv" sz="1800">
                <a:solidFill>
                  <a:schemeClr val="dk2"/>
                </a:solidFill>
              </a:rPr>
              <a:t> </a:t>
            </a:r>
            <a:r>
              <a:rPr b="1" lang="sv" sz="1800">
                <a:solidFill>
                  <a:schemeClr val="dk2"/>
                </a:solidFill>
              </a:rPr>
              <a:t>&amp; revisions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sv" sz="1800">
                <a:solidFill>
                  <a:schemeClr val="dk2"/>
                </a:solidFill>
              </a:rPr>
              <a:t>Design freeze! (Wednesday?)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sv" sz="1800">
                <a:solidFill>
                  <a:schemeClr val="dk2"/>
                </a:solidFill>
              </a:rPr>
              <a:t>Make drawings of the </a:t>
            </a:r>
            <a:r>
              <a:rPr b="1" lang="sv" sz="1800">
                <a:solidFill>
                  <a:schemeClr val="dk2"/>
                </a:solidFill>
              </a:rPr>
              <a:t>final </a:t>
            </a:r>
            <a:r>
              <a:rPr lang="sv" sz="1800">
                <a:solidFill>
                  <a:schemeClr val="dk2"/>
                </a:solidFill>
              </a:rPr>
              <a:t>design</a:t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2"/>
                </a:solidFill>
              </a:rPr>
              <a:t>Next week: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sv" sz="1800">
                <a:solidFill>
                  <a:schemeClr val="dk2"/>
                </a:solidFill>
              </a:rPr>
              <a:t>Pictures of people using your product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sv" sz="1800">
                <a:solidFill>
                  <a:schemeClr val="dk2"/>
                </a:solidFill>
              </a:rPr>
              <a:t>Documentation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300" y="9367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300" y="150942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/>
          <p:nvPr/>
        </p:nvSpPr>
        <p:spPr>
          <a:xfrm>
            <a:off x="4860150" y="2140850"/>
            <a:ext cx="351000" cy="8910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Last week with CAD and 3D print assistance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Cad support in classroom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sv">
                <a:solidFill>
                  <a:schemeClr val="dk1"/>
                </a:solidFill>
              </a:rPr>
              <a:t>Onsdag:	9:15-11:00 </a:t>
            </a:r>
            <a:endParaRPr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1"/>
                </a:solidFill>
              </a:rPr>
              <a:t>Focus is on drawings and improving your model based on print tests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Support in makerspace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sv">
                <a:solidFill>
                  <a:schemeClr val="dk1"/>
                </a:solidFill>
              </a:rPr>
              <a:t>Onsdag:	11:00-12:00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sv">
                <a:solidFill>
                  <a:schemeClr val="dk1"/>
                </a:solidFill>
              </a:rPr>
              <a:t>Torsdag: 	9:15:-11:45. 12:15-13:45</a:t>
            </a:r>
            <a:r>
              <a:rPr b="1" lang="sv">
                <a:solidFill>
                  <a:schemeClr val="dk1"/>
                </a:solidFill>
              </a:rPr>
              <a:t> (Milano møte 13:45)</a:t>
            </a:r>
            <a:r>
              <a:rPr lang="sv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sv">
                <a:solidFill>
                  <a:schemeClr val="dk1"/>
                </a:solidFill>
              </a:rPr>
              <a:t>Fredag:  	9:15-12:00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1"/>
                </a:solidFill>
              </a:rPr>
              <a:t>	Focus is on finding good settings and print directions for your print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sv"/>
              <a:t>There is no 3D help next week, which is the last week.</a:t>
            </a:r>
            <a:endParaRPr i="1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sv"/>
              <a:t>Get your questions now instead of later.</a:t>
            </a:r>
            <a:endParaRPr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850" y="-10"/>
            <a:ext cx="3888150" cy="155526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PLA Filament </a:t>
            </a:r>
            <a:endParaRPr/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314475"/>
            <a:ext cx="2996100" cy="30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400">
                <a:solidFill>
                  <a:srgbClr val="222222"/>
                </a:solidFill>
              </a:rPr>
              <a:t>Type A Machines S1 2013</a:t>
            </a:r>
            <a:endParaRPr b="1" sz="1400">
              <a:solidFill>
                <a:srgbClr val="222222"/>
              </a:solidFill>
            </a:endParaRPr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400">
                <a:solidFill>
                  <a:srgbClr val="222222"/>
                </a:solidFill>
              </a:rPr>
              <a:t>1.75 mm </a:t>
            </a:r>
            <a:r>
              <a:rPr b="1" lang="sv" sz="1400">
                <a:solidFill>
                  <a:srgbClr val="222222"/>
                </a:solidFill>
              </a:rPr>
              <a:t>Transparent </a:t>
            </a:r>
            <a:endParaRPr b="1" sz="1400" u="sng">
              <a:solidFill>
                <a:srgbClr val="1155CC"/>
              </a:solidFill>
              <a:hlinkClick r:id="rId4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sv" sz="1400">
                <a:solidFill>
                  <a:srgbClr val="222222"/>
                </a:solidFill>
              </a:rPr>
              <a:t>1.75 mm </a:t>
            </a:r>
            <a:r>
              <a:rPr b="1" lang="sv" sz="1400">
                <a:solidFill>
                  <a:srgbClr val="222222"/>
                </a:solidFill>
              </a:rPr>
              <a:t>Rød </a:t>
            </a:r>
            <a:endParaRPr b="1" sz="1400">
              <a:solidFill>
                <a:srgbClr val="222222"/>
              </a:solidFill>
            </a:endParaRPr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400">
                <a:solidFill>
                  <a:srgbClr val="222222"/>
                </a:solidFill>
              </a:rPr>
              <a:t>1.75 mm </a:t>
            </a:r>
            <a:r>
              <a:rPr b="1" lang="sv" sz="1400">
                <a:solidFill>
                  <a:srgbClr val="222222"/>
                </a:solidFill>
              </a:rPr>
              <a:t>Sort</a:t>
            </a:r>
            <a:endParaRPr b="1" sz="1400">
              <a:solidFill>
                <a:srgbClr val="222222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sv" sz="1400">
                <a:solidFill>
                  <a:srgbClr val="222222"/>
                </a:solidFill>
              </a:rPr>
              <a:t>1.75 mm </a:t>
            </a:r>
            <a:r>
              <a:rPr b="1" lang="sv" sz="1400">
                <a:solidFill>
                  <a:srgbClr val="222222"/>
                </a:solidFill>
              </a:rPr>
              <a:t>Orange </a:t>
            </a:r>
            <a:r>
              <a:rPr lang="sv" sz="1400">
                <a:solidFill>
                  <a:srgbClr val="222222"/>
                </a:solidFill>
              </a:rPr>
              <a:t>(lys/transparant)</a:t>
            </a:r>
            <a:endParaRPr sz="1400">
              <a:solidFill>
                <a:srgbClr val="222222"/>
              </a:solidFill>
            </a:endParaRPr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400">
                <a:solidFill>
                  <a:srgbClr val="222222"/>
                </a:solidFill>
              </a:rPr>
              <a:t>1.75 mm </a:t>
            </a:r>
            <a:r>
              <a:rPr b="1" lang="sv" sz="1400">
                <a:solidFill>
                  <a:srgbClr val="222222"/>
                </a:solidFill>
              </a:rPr>
              <a:t>Lysblå  </a:t>
            </a:r>
            <a:r>
              <a:rPr lang="sv" sz="1400">
                <a:solidFill>
                  <a:srgbClr val="222222"/>
                </a:solidFill>
              </a:rPr>
              <a:t>(Almost out!)</a:t>
            </a:r>
            <a:endParaRPr sz="1400">
              <a:solidFill>
                <a:srgbClr val="222222"/>
              </a:solidFill>
            </a:endParaRPr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2" name="Shape 82"/>
          <p:cNvSpPr txBox="1"/>
          <p:nvPr/>
        </p:nvSpPr>
        <p:spPr>
          <a:xfrm>
            <a:off x="4374150" y="1314475"/>
            <a:ext cx="3996000" cy="3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sv">
                <a:solidFill>
                  <a:srgbClr val="222222"/>
                </a:solidFill>
              </a:rPr>
              <a:t>Ultimaker 2+ Extended</a:t>
            </a:r>
            <a:endParaRPr b="1">
              <a:solidFill>
                <a:srgbClr val="222222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>
                <a:solidFill>
                  <a:srgbClr val="222222"/>
                </a:solidFill>
              </a:rPr>
              <a:t>2.85 mm </a:t>
            </a:r>
            <a:r>
              <a:rPr b="1" lang="sv">
                <a:solidFill>
                  <a:srgbClr val="222222"/>
                </a:solidFill>
              </a:rPr>
              <a:t>Sølv </a:t>
            </a:r>
            <a:endParaRPr b="1">
              <a:solidFill>
                <a:srgbClr val="222222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>
                <a:solidFill>
                  <a:srgbClr val="222222"/>
                </a:solidFill>
              </a:rPr>
              <a:t>2.85 mm </a:t>
            </a:r>
            <a:r>
              <a:rPr b="1" lang="sv">
                <a:solidFill>
                  <a:srgbClr val="222222"/>
                </a:solidFill>
              </a:rPr>
              <a:t>Hvit </a:t>
            </a:r>
            <a:endParaRPr b="1">
              <a:solidFill>
                <a:srgbClr val="222222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>
                <a:solidFill>
                  <a:srgbClr val="222222"/>
                </a:solidFill>
              </a:rPr>
              <a:t>2.85 mm </a:t>
            </a:r>
            <a:r>
              <a:rPr b="1" lang="sv">
                <a:solidFill>
                  <a:srgbClr val="222222"/>
                </a:solidFill>
              </a:rPr>
              <a:t>Blå </a:t>
            </a:r>
            <a:r>
              <a:rPr lang="sv">
                <a:solidFill>
                  <a:srgbClr val="222222"/>
                </a:solidFill>
              </a:rPr>
              <a:t>(matte med fibrer)</a:t>
            </a:r>
            <a:endParaRPr>
              <a:solidFill>
                <a:srgbClr val="222222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>
                <a:solidFill>
                  <a:srgbClr val="222222"/>
                </a:solidFill>
              </a:rPr>
              <a:t>2.85 mm </a:t>
            </a:r>
            <a:r>
              <a:rPr b="1" lang="sv">
                <a:solidFill>
                  <a:srgbClr val="222222"/>
                </a:solidFill>
              </a:rPr>
              <a:t>Wood </a:t>
            </a:r>
            <a:r>
              <a:rPr lang="sv">
                <a:solidFill>
                  <a:srgbClr val="222222"/>
                </a:solidFill>
              </a:rPr>
              <a:t>natural (med fibrer)</a:t>
            </a:r>
            <a:endParaRPr>
              <a:solidFill>
                <a:srgbClr val="222222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>
                <a:solidFill>
                  <a:srgbClr val="222222"/>
                </a:solidFill>
              </a:rPr>
              <a:t>2.85 mm </a:t>
            </a:r>
            <a:r>
              <a:rPr b="1" lang="sv">
                <a:solidFill>
                  <a:srgbClr val="222222"/>
                </a:solidFill>
              </a:rPr>
              <a:t>Grøn </a:t>
            </a:r>
            <a:r>
              <a:rPr lang="sv">
                <a:solidFill>
                  <a:srgbClr val="222222"/>
                </a:solidFill>
              </a:rPr>
              <a:t>( Transparant)</a:t>
            </a:r>
            <a:r>
              <a:rPr b="1" lang="sv">
                <a:solidFill>
                  <a:srgbClr val="222222"/>
                </a:solidFill>
              </a:rPr>
              <a:t> </a:t>
            </a:r>
            <a:r>
              <a:rPr lang="sv">
                <a:solidFill>
                  <a:srgbClr val="222222"/>
                </a:solidFill>
              </a:rPr>
              <a:t>(Almost out!)</a:t>
            </a:r>
            <a:endParaRPr>
              <a:solidFill>
                <a:srgbClr val="222222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>
                <a:solidFill>
                  <a:srgbClr val="222222"/>
                </a:solidFill>
              </a:rPr>
              <a:t>2.85 mm </a:t>
            </a:r>
            <a:r>
              <a:rPr b="1" lang="sv">
                <a:solidFill>
                  <a:srgbClr val="222222"/>
                </a:solidFill>
              </a:rPr>
              <a:t>Dypblå  </a:t>
            </a:r>
            <a:r>
              <a:rPr lang="sv">
                <a:solidFill>
                  <a:srgbClr val="222222"/>
                </a:solidFill>
              </a:rPr>
              <a:t>(Almost out!)</a:t>
            </a:r>
            <a:endParaRPr/>
          </a:p>
        </p:txBody>
      </p:sp>
      <p:sp>
        <p:nvSpPr>
          <p:cNvPr id="83" name="Shape 83"/>
          <p:cNvSpPr txBox="1"/>
          <p:nvPr/>
        </p:nvSpPr>
        <p:spPr>
          <a:xfrm>
            <a:off x="378150" y="4651850"/>
            <a:ext cx="35100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 u="sng">
                <a:solidFill>
                  <a:schemeClr val="hlink"/>
                </a:solidFill>
                <a:hlinkClick r:id="rId5"/>
              </a:rPr>
              <a:t>See the colors here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Test prints &amp; Cura</a:t>
            </a:r>
            <a:endParaRPr/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Before final print, answer these questions: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Which print direction?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Use support? 			(</a:t>
            </a:r>
            <a:r>
              <a:rPr lang="sv" u="sng">
                <a:solidFill>
                  <a:schemeClr val="hlink"/>
                </a:solidFill>
                <a:hlinkClick r:id="rId3"/>
              </a:rPr>
              <a:t>4 min video</a:t>
            </a:r>
            <a:r>
              <a:rPr lang="sv"/>
              <a:t> covering both</a:t>
            </a:r>
            <a:r>
              <a:rPr lang="sv"/>
              <a:t>)</a:t>
            </a:r>
            <a:endParaRPr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sv" sz="1600"/>
              <a:t>Try “touching buildplate” under custom settings</a:t>
            </a:r>
            <a:endParaRPr sz="16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Will it print nicely?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Preview with “layer view”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Which filament?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The finish will vary!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Test with parts of your model! Or at least a downscaled version.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To make a part for test printing: </a:t>
            </a:r>
            <a:endParaRPr/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sv"/>
              <a:t>Save as new file, name “test part”, cut away everything you don’t want in your test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Final prints</a:t>
            </a:r>
            <a:endParaRPr/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Before you attempt final printing :</a:t>
            </a:r>
            <a:endParaRPr/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Have you tested first?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Check the expected print time:</a:t>
            </a:r>
            <a:endParaRPr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sv" sz="1800"/>
              <a:t>Do you really need less than 0,15 mm layer thickness?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sv" sz="1800"/>
              <a:t>Do you really need more than 15% infill? 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b="5397" l="1917" r="2708" t="20769"/>
          <a:stretch/>
        </p:blipFill>
        <p:spPr>
          <a:xfrm>
            <a:off x="1990525" y="3321550"/>
            <a:ext cx="4322327" cy="152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v"/>
              <a:t>D</a:t>
            </a:r>
            <a:r>
              <a:rPr lang="sv"/>
              <a:t>esign freeze </a:t>
            </a:r>
            <a:r>
              <a:rPr lang="sv" sz="1800"/>
              <a:t>(target wednesday?)</a:t>
            </a:r>
            <a:endParaRPr sz="1800"/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0" y="1017725"/>
            <a:ext cx="924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When you have a good final print, stop changing your models. The design is frozen.</a:t>
            </a:r>
            <a:endParaRPr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Make drawings of the final design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sv"/>
              <a:t>“</a:t>
            </a:r>
            <a:r>
              <a:rPr i="1" lang="sv"/>
              <a:t>1 teknisk tegning/ skjemategning med målsatt plan og oppriss, samt et isometrisk perspektiv og en detalj fra objektet”</a:t>
            </a:r>
            <a:endParaRPr i="1"/>
          </a:p>
          <a:p>
            <a:pPr indent="-342900" lvl="0" marL="4572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Pictures of people using your product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i="1" lang="sv"/>
              <a:t>“1 godt og beskrivende miljø perspektiv/ ilusstrasjon av objektet (isbegeret) brukt av målgruppen under 17.mai ( da svært gjerne med mennesker, som tar i bruk isbegeret.)”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sv" u="sng">
                <a:solidFill>
                  <a:schemeClr val="hlink"/>
                </a:solidFill>
                <a:hlinkClick r:id="rId3"/>
              </a:rPr>
              <a:t>Examenstext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Reference drawing</a:t>
            </a:r>
            <a:endParaRPr/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128575" y="1152475"/>
            <a:ext cx="27036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 u="sng">
                <a:solidFill>
                  <a:schemeClr val="hlink"/>
                </a:solidFill>
                <a:hlinkClick r:id="rId3"/>
              </a:rPr>
              <a:t>Link to the drawing in fusion360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sv" u="sng">
                <a:solidFill>
                  <a:schemeClr val="hlink"/>
                </a:solidFill>
                <a:hlinkClick r:id="rId4"/>
              </a:rPr>
              <a:t>Also on itslearning as PDF</a:t>
            </a:r>
            <a:r>
              <a:rPr lang="sv" u="sng">
                <a:solidFill>
                  <a:schemeClr val="hlink"/>
                </a:solidFill>
                <a:hlinkClick r:id="rId5"/>
              </a:rPr>
              <a:t> </a:t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152475"/>
            <a:ext cx="5441975" cy="38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5958925" y="3447525"/>
            <a:ext cx="3068400" cy="1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sv" sz="1800">
                <a:solidFill>
                  <a:schemeClr val="dk2"/>
                </a:solidFill>
              </a:rPr>
              <a:t>“</a:t>
            </a:r>
            <a:r>
              <a:rPr i="1" lang="sv" sz="1800">
                <a:solidFill>
                  <a:schemeClr val="dk2"/>
                </a:solidFill>
              </a:rPr>
              <a:t>1 teknisk tegning/ skjemategning med målsatt plan og oppriss, samt et isometrisk perspektiv og en detalj fra objektet”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Technical drawings</a:t>
            </a:r>
            <a:endParaRPr/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Orthagonal views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sv" u="sng">
                <a:solidFill>
                  <a:schemeClr val="hlink"/>
                </a:solidFill>
                <a:hlinkClick r:id="rId3"/>
              </a:rPr>
              <a:t>Isometric view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Dimensions, show the size.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Title block, fill in info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Detail view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sv" u="sng">
                <a:solidFill>
                  <a:schemeClr val="hlink"/>
                </a:solidFill>
                <a:hlinkClick r:id="rId4"/>
              </a:rPr>
              <a:t>Included in Fusion360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sv" u="sng">
                <a:solidFill>
                  <a:schemeClr val="hlink"/>
                </a:solidFill>
                <a:hlinkClick r:id="rId5"/>
              </a:rPr>
              <a:t>Reference</a:t>
            </a:r>
            <a:r>
              <a:rPr lang="sv"/>
              <a:t> in norwegian</a:t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8775" y="74100"/>
            <a:ext cx="4759256" cy="45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7425" y="2380800"/>
            <a:ext cx="2784875" cy="27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